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1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F289-6B49-41E0-AA48-90442A9D5DE3}" type="datetimeFigureOut">
              <a:rPr lang="en-IN" smtClean="0"/>
              <a:t>07-09-2022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83BF6-2D38-4BAD-AD77-C807FC88C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8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3BF6-2D38-4BAD-AD77-C807FC88CB7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01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3BF6-2D38-4BAD-AD77-C807FC88CB7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13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3BF6-2D38-4BAD-AD77-C807FC88CB73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5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3BF6-2D38-4BAD-AD77-C807FC88CB73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91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3/3/2022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C00D-85A5-41A7-B073-9475EE6D7F8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11 Welcome Slide ideas | business presentation, presentati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2. Web Controls</a:t>
            </a:r>
          </a:p>
          <a:p>
            <a:pPr>
              <a:buNone/>
            </a:pPr>
            <a:r>
              <a:rPr lang="en-US" dirty="0" smtClean="0"/>
              <a:t>		- similar to the HTML server controls</a:t>
            </a:r>
          </a:p>
          <a:p>
            <a:pPr>
              <a:buNone/>
            </a:pPr>
            <a:r>
              <a:rPr lang="en-US" dirty="0" smtClean="0"/>
              <a:t>		- provides a richer object model with a 		variety of properties for style and 		formatting 	details, more events, 		and 	a closer parallel to Windows 		development.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HTML Server controls</a:t>
            </a:r>
          </a:p>
          <a:p>
            <a:pPr>
              <a:buNone/>
            </a:pPr>
            <a:r>
              <a:rPr lang="en-US" dirty="0" smtClean="0"/>
              <a:t>	- Provide an object interface for standard HTML elements</a:t>
            </a:r>
          </a:p>
          <a:p>
            <a:pPr>
              <a:buNone/>
            </a:pPr>
            <a:r>
              <a:rPr lang="en-US" dirty="0" smtClean="0"/>
              <a:t>Features</a:t>
            </a:r>
          </a:p>
          <a:p>
            <a:pPr>
              <a:buNone/>
            </a:pPr>
            <a:r>
              <a:rPr lang="en-US" dirty="0" smtClean="0"/>
              <a:t>	- They generate their own interface</a:t>
            </a:r>
          </a:p>
          <a:p>
            <a:pPr>
              <a:buNone/>
            </a:pPr>
            <a:r>
              <a:rPr lang="en-US" dirty="0" smtClean="0"/>
              <a:t>	- They retain their state</a:t>
            </a:r>
          </a:p>
          <a:p>
            <a:pPr>
              <a:buNone/>
            </a:pPr>
            <a:r>
              <a:rPr lang="en-US" dirty="0" smtClean="0"/>
              <a:t>	- They fire events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special attribute </a:t>
            </a:r>
            <a:r>
              <a:rPr lang="en-US" dirty="0" err="1" smtClean="0">
                <a:solidFill>
                  <a:srgbClr val="FF0000"/>
                </a:solidFill>
              </a:rPr>
              <a:t>runat</a:t>
            </a:r>
            <a:r>
              <a:rPr lang="en-US" dirty="0" smtClean="0">
                <a:solidFill>
                  <a:srgbClr val="FF0000"/>
                </a:solidFill>
              </a:rPr>
              <a:t>=“server”</a:t>
            </a:r>
            <a:r>
              <a:rPr lang="en-US" dirty="0" smtClean="0"/>
              <a:t> to each tag to transform into a server control.</a:t>
            </a:r>
          </a:p>
          <a:p>
            <a:r>
              <a:rPr lang="en-US" dirty="0" smtClean="0"/>
              <a:t>Add an id attribute to each control that need to interact with in code.</a:t>
            </a:r>
          </a:p>
          <a:p>
            <a:r>
              <a:rPr lang="en-US" dirty="0" smtClean="0"/>
              <a:t>The id attribute assigns the unique name to refer to the control in code.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Viewstate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If you request the HTML page, it is slightly different than the information in the .</a:t>
            </a:r>
            <a:r>
              <a:rPr lang="en-US" dirty="0" err="1" smtClean="0"/>
              <a:t>aspx</a:t>
            </a:r>
            <a:r>
              <a:rPr lang="en-US" dirty="0" smtClean="0"/>
              <a:t> file.</a:t>
            </a:r>
          </a:p>
          <a:p>
            <a:pPr>
              <a:buNone/>
            </a:pPr>
            <a:r>
              <a:rPr lang="en-US" dirty="0" smtClean="0"/>
              <a:t>	- An additional hidden field has been added to the form.</a:t>
            </a:r>
          </a:p>
          <a:p>
            <a:pPr>
              <a:buNone/>
            </a:pPr>
            <a:r>
              <a:rPr lang="en-US" dirty="0" smtClean="0"/>
              <a:t>	- This hidden field stores information about the state of every control in the page in a compressed and lightly encrypted form.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It allows you to manipulate control properties in code and have the changes automatically persisted.</a:t>
            </a:r>
          </a:p>
          <a:p>
            <a:pPr>
              <a:buFontTx/>
              <a:buChar char="-"/>
            </a:pPr>
            <a:r>
              <a:rPr lang="en-US" dirty="0" smtClean="0"/>
              <a:t>This is the key part of the web forms programming model.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HTML Control Classes</a:t>
            </a:r>
          </a:p>
          <a:p>
            <a:pPr>
              <a:buNone/>
            </a:pPr>
            <a:r>
              <a:rPr lang="en-US" dirty="0" smtClean="0"/>
              <a:t>The basic HTML Server Control classes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Class name		HTML Tag Represented</a:t>
            </a:r>
            <a:br>
              <a:rPr lang="en-US" dirty="0" smtClean="0"/>
            </a:br>
            <a:r>
              <a:rPr lang="en-US" dirty="0" err="1" smtClean="0"/>
              <a:t>HtmlAnchor</a:t>
            </a:r>
            <a:r>
              <a:rPr lang="en-US" dirty="0" smtClean="0"/>
              <a:t>		&lt;a&gt;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HtmlButton</a:t>
            </a:r>
            <a:r>
              <a:rPr lang="en-US" dirty="0" smtClean="0"/>
              <a:t>		&lt;button&gt;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HtmlForm</a:t>
            </a:r>
            <a:r>
              <a:rPr lang="en-US" dirty="0" smtClean="0"/>
              <a:t>		&lt;form&gt;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HtmlImage</a:t>
            </a:r>
            <a:r>
              <a:rPr lang="en-US" dirty="0" smtClean="0"/>
              <a:t>		&lt;</a:t>
            </a:r>
            <a:r>
              <a:rPr lang="en-US" dirty="0" err="1" smtClean="0"/>
              <a:t>img</a:t>
            </a:r>
            <a:r>
              <a:rPr lang="en-US" dirty="0" smtClean="0"/>
              <a:t>&gt;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Important Properties</a:t>
            </a:r>
          </a:p>
          <a:p>
            <a:pPr>
              <a:buNone/>
            </a:pPr>
            <a:r>
              <a:rPr lang="en-US" dirty="0" smtClean="0"/>
              <a:t>Control		         Most Important Properties</a:t>
            </a:r>
          </a:p>
          <a:p>
            <a:pPr>
              <a:buNone/>
            </a:pPr>
            <a:r>
              <a:rPr lang="en-US" dirty="0" err="1" smtClean="0"/>
              <a:t>HtmlAnchor</a:t>
            </a:r>
            <a:r>
              <a:rPr lang="en-US" dirty="0" smtClean="0"/>
              <a:t>		</a:t>
            </a:r>
            <a:r>
              <a:rPr lang="en-US" dirty="0" err="1" smtClean="0"/>
              <a:t>Href</a:t>
            </a:r>
            <a:r>
              <a:rPr lang="en-US" dirty="0" smtClean="0"/>
              <a:t>, Target, Title</a:t>
            </a:r>
          </a:p>
          <a:p>
            <a:pPr>
              <a:buNone/>
            </a:pPr>
            <a:r>
              <a:rPr lang="en-US" dirty="0" err="1" smtClean="0"/>
              <a:t>HtmlImage</a:t>
            </a:r>
            <a:r>
              <a:rPr lang="en-US" dirty="0" smtClean="0"/>
              <a:t> &amp;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HtmlInputImage</a:t>
            </a:r>
            <a:r>
              <a:rPr lang="en-US" dirty="0" smtClean="0"/>
              <a:t>	</a:t>
            </a:r>
            <a:r>
              <a:rPr lang="en-US" dirty="0" err="1" smtClean="0"/>
              <a:t>Src</a:t>
            </a:r>
            <a:r>
              <a:rPr lang="en-US" dirty="0" smtClean="0"/>
              <a:t>, Alt, Width, Height</a:t>
            </a:r>
          </a:p>
          <a:p>
            <a:pPr>
              <a:buNone/>
            </a:pPr>
            <a:r>
              <a:rPr lang="en-US" dirty="0" err="1" smtClean="0"/>
              <a:t>HtmlInputText</a:t>
            </a:r>
            <a:r>
              <a:rPr lang="en-US" dirty="0" smtClean="0"/>
              <a:t>		Value</a:t>
            </a:r>
          </a:p>
          <a:p>
            <a:pPr>
              <a:buNone/>
            </a:pPr>
            <a:r>
              <a:rPr lang="en-US" dirty="0" err="1" smtClean="0"/>
              <a:t>HtmlSelect</a:t>
            </a:r>
            <a:r>
              <a:rPr lang="en-US" dirty="0" smtClean="0"/>
              <a:t>			Items</a:t>
            </a:r>
          </a:p>
          <a:p>
            <a:pPr>
              <a:buNone/>
            </a:pPr>
            <a:r>
              <a:rPr lang="en-US" dirty="0" err="1" smtClean="0"/>
              <a:t>HtmlTextArea</a:t>
            </a:r>
            <a:r>
              <a:rPr lang="en-US" dirty="0" smtClean="0"/>
              <a:t>		Value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Events</a:t>
            </a:r>
          </a:p>
          <a:p>
            <a:pPr>
              <a:buNone/>
            </a:pPr>
            <a:r>
              <a:rPr lang="en-US" dirty="0" smtClean="0"/>
              <a:t>	- To actually add some functionality to the existing program, to add some ASP.NET code.</a:t>
            </a:r>
          </a:p>
          <a:p>
            <a:pPr>
              <a:buFontTx/>
              <a:buChar char="-"/>
            </a:pPr>
            <a:r>
              <a:rPr lang="en-US" dirty="0" smtClean="0"/>
              <a:t>Web forms are event driven</a:t>
            </a:r>
            <a:endParaRPr lang="en-IN" dirty="0" smtClean="0"/>
          </a:p>
          <a:p>
            <a:pPr>
              <a:buFontTx/>
              <a:buChar char="-"/>
            </a:pPr>
            <a:r>
              <a:rPr lang="en-US" dirty="0" smtClean="0"/>
              <a:t>Every piece of code acts in response to a specific event.</a:t>
            </a:r>
          </a:p>
          <a:p>
            <a:pPr>
              <a:buFontTx/>
              <a:buChar char="-"/>
            </a:pPr>
            <a:r>
              <a:rPr lang="en-US" dirty="0" smtClean="0"/>
              <a:t>In the above example, user clicks the </a:t>
            </a:r>
            <a:r>
              <a:rPr lang="en-US" smtClean="0"/>
              <a:t>submit button.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currency converter program has four server controls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 form</a:t>
            </a:r>
          </a:p>
          <a:p>
            <a:pPr marL="514350" indent="-514350">
              <a:buAutoNum type="arabicPeriod"/>
            </a:pPr>
            <a:r>
              <a:rPr lang="en-US" dirty="0" smtClean="0"/>
              <a:t>An input text  box </a:t>
            </a:r>
          </a:p>
          <a:p>
            <a:pPr marL="514350" indent="-514350">
              <a:buAutoNum type="arabicPeriod"/>
            </a:pPr>
            <a:r>
              <a:rPr lang="en-US" dirty="0" smtClean="0"/>
              <a:t>A submit button</a:t>
            </a:r>
          </a:p>
          <a:p>
            <a:pPr marL="514350" indent="-514350">
              <a:buAutoNum type="arabicPeriod"/>
            </a:pPr>
            <a:r>
              <a:rPr lang="en-US" dirty="0" smtClean="0"/>
              <a:t>A div tag named result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code behind class is a typical example of an ASP.NET page:</a:t>
            </a:r>
          </a:p>
          <a:p>
            <a:pPr>
              <a:buNone/>
            </a:pPr>
            <a:r>
              <a:rPr lang="en-US" dirty="0" smtClean="0"/>
              <a:t>	1. it uses the imports statement</a:t>
            </a:r>
          </a:p>
          <a:p>
            <a:pPr>
              <a:buNone/>
            </a:pPr>
            <a:r>
              <a:rPr lang="en-US" dirty="0" smtClean="0"/>
              <a:t>	2. It defines a custom page class and control variables</a:t>
            </a:r>
          </a:p>
          <a:p>
            <a:pPr>
              <a:buNone/>
            </a:pPr>
            <a:r>
              <a:rPr lang="en-US" dirty="0" smtClean="0"/>
              <a:t>	3. It defines a single event handler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WEB </a:t>
            </a:r>
            <a:r>
              <a:rPr lang="en-US" dirty="0" smtClean="0">
                <a:latin typeface="Algerian" panose="04020705040A02060702" pitchFamily="82" charset="0"/>
              </a:rPr>
              <a:t>PROGRAMMING</a:t>
            </a:r>
            <a:br>
              <a:rPr lang="en-US" dirty="0" smtClean="0">
                <a:latin typeface="Algerian" panose="04020705040A02060702" pitchFamily="82" charset="0"/>
              </a:rPr>
            </a:b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dirty="0" smtClean="0"/>
              <a:t>		</a:t>
            </a:r>
            <a:r>
              <a:rPr lang="en-IN" sz="6200" dirty="0" smtClean="0">
                <a:solidFill>
                  <a:srgbClr val="FF0000"/>
                </a:solidFill>
              </a:rPr>
              <a:t>                 </a:t>
            </a:r>
            <a:r>
              <a:rPr lang="en-IN" sz="6200" dirty="0" err="1" smtClean="0">
                <a:solidFill>
                  <a:srgbClr val="FF0000"/>
                </a:solidFill>
              </a:rPr>
              <a:t>Dr.S.Vaaheedha</a:t>
            </a:r>
            <a:r>
              <a:rPr lang="en-IN" sz="6200" dirty="0" smtClean="0">
                <a:solidFill>
                  <a:srgbClr val="FF0000"/>
                </a:solidFill>
              </a:rPr>
              <a:t> </a:t>
            </a:r>
            <a:r>
              <a:rPr lang="en-IN" sz="6200" dirty="0" err="1" smtClean="0">
                <a:solidFill>
                  <a:srgbClr val="FF0000"/>
                </a:solidFill>
              </a:rPr>
              <a:t>Kfatheen</a:t>
            </a:r>
            <a:endParaRPr lang="en-IN" sz="6200" dirty="0" smtClean="0">
              <a:solidFill>
                <a:srgbClr val="FF0000"/>
              </a:solidFill>
            </a:endParaRPr>
          </a:p>
          <a:p>
            <a:r>
              <a:rPr lang="en-IN" sz="6200" dirty="0" smtClean="0">
                <a:solidFill>
                  <a:srgbClr val="FF0000"/>
                </a:solidFill>
              </a:rPr>
              <a:t>		      Assistant Professor</a:t>
            </a:r>
          </a:p>
          <a:p>
            <a:r>
              <a:rPr lang="en-IN" sz="6200" dirty="0" smtClean="0">
                <a:solidFill>
                  <a:srgbClr val="FF0000"/>
                </a:solidFill>
              </a:rPr>
              <a:t>			            Department of Computer Science 					&amp; </a:t>
            </a:r>
            <a:r>
              <a:rPr lang="en-IN" sz="6200" dirty="0" smtClean="0">
                <a:solidFill>
                  <a:srgbClr val="FF0000"/>
                </a:solidFill>
              </a:rPr>
              <a:t>IT</a:t>
            </a:r>
          </a:p>
          <a:p>
            <a:r>
              <a:rPr lang="en-IN" sz="6200" dirty="0" smtClean="0">
                <a:solidFill>
                  <a:srgbClr val="FF0000"/>
                </a:solidFill>
              </a:rPr>
              <a:t>			Jamal Mohamed College(A)</a:t>
            </a:r>
          </a:p>
          <a:p>
            <a:r>
              <a:rPr lang="en-IN" sz="6200" dirty="0" smtClean="0">
                <a:solidFill>
                  <a:srgbClr val="FF0000"/>
                </a:solidFill>
              </a:rPr>
              <a:t>		Trichy – 620 020</a:t>
            </a:r>
            <a:endParaRPr lang="en-IN" sz="6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Event Handling Changes</a:t>
            </a:r>
          </a:p>
          <a:p>
            <a:pPr>
              <a:buNone/>
            </a:pPr>
            <a:r>
              <a:rPr lang="en-US" dirty="0" smtClean="0"/>
              <a:t>	- The event handler accepts two parameters</a:t>
            </a:r>
          </a:p>
          <a:p>
            <a:pPr>
              <a:buNone/>
            </a:pPr>
            <a:r>
              <a:rPr lang="en-US" dirty="0" smtClean="0"/>
              <a:t>	1. .NET standard for events, and it allows your code to identify the control that sent the event and retrieve any other that may be required.</a:t>
            </a:r>
          </a:p>
          <a:p>
            <a:pPr>
              <a:buNone/>
            </a:pPr>
            <a:r>
              <a:rPr lang="en-US" dirty="0" smtClean="0"/>
              <a:t>	2. The event handler explicitly connects itself to the appropriate event using the Handles clause.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Improving the Currency Converter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Adding support for multiple currencies</a:t>
            </a:r>
          </a:p>
          <a:p>
            <a:pPr>
              <a:buNone/>
            </a:pPr>
            <a:r>
              <a:rPr lang="en-US" dirty="0" smtClean="0"/>
              <a:t>-	Add a &lt;select&gt; element that allows the user to choose the destination currency.</a:t>
            </a:r>
          </a:p>
          <a:p>
            <a:pPr>
              <a:buFontTx/>
              <a:buChar char="-"/>
            </a:pPr>
            <a:r>
              <a:rPr lang="en-US" dirty="0" smtClean="0"/>
              <a:t>To reduce the amount of HTML programming, no actual &lt;option&gt; entries are added to the drop-down list in the .</a:t>
            </a:r>
            <a:r>
              <a:rPr lang="en-US" dirty="0" err="1" smtClean="0"/>
              <a:t>aspx.file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Interesting facts about this code</a:t>
            </a:r>
          </a:p>
          <a:p>
            <a:pPr>
              <a:buFontTx/>
              <a:buChar char="-"/>
            </a:pPr>
            <a:r>
              <a:rPr lang="en-US" dirty="0" smtClean="0"/>
              <a:t>Specify </a:t>
            </a:r>
            <a:r>
              <a:rPr lang="en-US" dirty="0" err="1" smtClean="0"/>
              <a:t>MyBase</a:t>
            </a:r>
            <a:r>
              <a:rPr lang="en-US" dirty="0" smtClean="0"/>
              <a:t> to handle a page event</a:t>
            </a:r>
          </a:p>
          <a:p>
            <a:pPr>
              <a:buFontTx/>
              <a:buChar char="-"/>
            </a:pPr>
            <a:r>
              <a:rPr lang="en-US" dirty="0" smtClean="0"/>
              <a:t>Use the items property with a list control</a:t>
            </a:r>
          </a:p>
          <a:p>
            <a:pPr>
              <a:buFontTx/>
              <a:buChar char="-"/>
            </a:pPr>
            <a:r>
              <a:rPr lang="en-US" dirty="0" smtClean="0"/>
              <a:t>Check for </a:t>
            </a:r>
            <a:r>
              <a:rPr lang="en-US" dirty="0" err="1" smtClean="0"/>
              <a:t>postbacks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Adding Linked images	</a:t>
            </a:r>
          </a:p>
          <a:p>
            <a:pPr>
              <a:buNone/>
            </a:pPr>
            <a:r>
              <a:rPr lang="en-US" dirty="0" smtClean="0"/>
              <a:t>	- To display a currency conversion rate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  <a:r>
              <a:rPr lang="en-US" dirty="0" smtClean="0"/>
              <a:t>, the program need an additional button and image control.</a:t>
            </a:r>
          </a:p>
          <a:p>
            <a:pPr>
              <a:buNone/>
            </a:pPr>
            <a:r>
              <a:rPr lang="en-US" sz="3800" dirty="0" smtClean="0"/>
              <a:t>&lt;input type=“submit” value=“Show Graph” id=“</a:t>
            </a:r>
            <a:r>
              <a:rPr lang="en-US" sz="3800" dirty="0" err="1" smtClean="0"/>
              <a:t>ShowGraph</a:t>
            </a:r>
            <a:r>
              <a:rPr lang="en-US" sz="3800" dirty="0" smtClean="0"/>
              <a:t>”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id =“Graph” </a:t>
            </a:r>
            <a:r>
              <a:rPr lang="en-US" dirty="0" err="1" smtClean="0"/>
              <a:t>runat</a:t>
            </a:r>
            <a:r>
              <a:rPr lang="en-US" dirty="0" smtClean="0"/>
              <a:t>=“server”&gt;</a:t>
            </a:r>
          </a:p>
          <a:p>
            <a:pPr>
              <a:buFontTx/>
              <a:buChar char="-"/>
            </a:pPr>
            <a:r>
              <a:rPr lang="en-US" dirty="0" smtClean="0"/>
              <a:t>In the currency converter program, there are three picture files</a:t>
            </a:r>
          </a:p>
          <a:p>
            <a:pPr lvl="2">
              <a:buFontTx/>
              <a:buChar char="-"/>
            </a:pPr>
            <a:r>
              <a:rPr lang="en-US" dirty="0" smtClean="0"/>
              <a:t>pic0.png</a:t>
            </a:r>
          </a:p>
          <a:p>
            <a:pPr lvl="2">
              <a:buFontTx/>
              <a:buChar char="-"/>
            </a:pPr>
            <a:r>
              <a:rPr lang="en-US" dirty="0" smtClean="0"/>
              <a:t>pic1.png</a:t>
            </a:r>
          </a:p>
          <a:p>
            <a:pPr lvl="2">
              <a:buFontTx/>
              <a:buChar char="-"/>
            </a:pPr>
            <a:r>
              <a:rPr lang="en-US" dirty="0" smtClean="0"/>
              <a:t>pic2.png</a:t>
            </a:r>
          </a:p>
          <a:p>
            <a:pPr lvl="2">
              <a:buFontTx/>
              <a:buChar char="-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Setting Styles</a:t>
            </a:r>
          </a:p>
          <a:p>
            <a:pPr>
              <a:buFontTx/>
              <a:buChar char="-"/>
            </a:pPr>
            <a:r>
              <a:rPr lang="en-US" dirty="0" smtClean="0"/>
              <a:t>In addition to a limited set of properties, each HTML control also provides access to the CSS style attributes through a collection in the Style property.</a:t>
            </a:r>
          </a:p>
          <a:p>
            <a:pPr>
              <a:buFontTx/>
              <a:buChar char="-"/>
            </a:pPr>
            <a:r>
              <a:rPr lang="en-US" dirty="0" smtClean="0"/>
              <a:t>To use this collection, need to specify the name of the CSS style attribute</a:t>
            </a:r>
          </a:p>
          <a:p>
            <a:pPr>
              <a:buNone/>
            </a:pPr>
            <a:r>
              <a:rPr lang="en-US" dirty="0" err="1" smtClean="0"/>
              <a:t>ControlName.Style</a:t>
            </a:r>
            <a:r>
              <a:rPr lang="en-US" dirty="0" smtClean="0"/>
              <a:t>(“</a:t>
            </a:r>
            <a:r>
              <a:rPr lang="en-US" dirty="0" err="1" smtClean="0"/>
              <a:t>AttributeName</a:t>
            </a:r>
            <a:r>
              <a:rPr lang="en-US" dirty="0" smtClean="0"/>
              <a:t>”)=“</a:t>
            </a:r>
            <a:r>
              <a:rPr lang="en-US" dirty="0" err="1" smtClean="0"/>
              <a:t>AttributeValue</a:t>
            </a:r>
            <a:r>
              <a:rPr lang="en-US" dirty="0" smtClean="0"/>
              <a:t>”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A deeper look at HTML control classes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-	Related classes in the .NET framework use inheritance to share functionality. </a:t>
            </a:r>
          </a:p>
          <a:p>
            <a:pPr>
              <a:buNone/>
            </a:pPr>
            <a:r>
              <a:rPr lang="en-US" dirty="0" smtClean="0"/>
              <a:t>-	For </a:t>
            </a:r>
            <a:r>
              <a:rPr lang="en-US" dirty="0" err="1" smtClean="0"/>
              <a:t>eg</a:t>
            </a:r>
            <a:r>
              <a:rPr lang="en-US" dirty="0" smtClean="0"/>
              <a:t>., every HTML control inherits from the base </a:t>
            </a:r>
            <a:r>
              <a:rPr lang="en-US" dirty="0" err="1" smtClean="0"/>
              <a:t>HtmlControl</a:t>
            </a:r>
            <a:r>
              <a:rPr lang="en-US" dirty="0" smtClean="0"/>
              <a:t>, which provides some essential features every HTML server control uses.</a:t>
            </a:r>
          </a:p>
          <a:p>
            <a:pPr>
              <a:buNone/>
            </a:pPr>
            <a:r>
              <a:rPr lang="en-US" dirty="0" smtClean="0"/>
              <a:t>-	HTML server controls generally provide properties that closely match their tag attributes.</a:t>
            </a:r>
          </a:p>
          <a:p>
            <a:pPr>
              <a:buFontTx/>
              <a:buChar char="-"/>
            </a:pPr>
            <a:r>
              <a:rPr lang="en-US" dirty="0" smtClean="0"/>
              <a:t>One of the two possible events</a:t>
            </a:r>
          </a:p>
          <a:p>
            <a:pPr lvl="2">
              <a:buFontTx/>
              <a:buChar char="-"/>
            </a:pPr>
            <a:r>
              <a:rPr lang="en-US" dirty="0" err="1" smtClean="0"/>
              <a:t>ServerClick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err="1" smtClean="0"/>
              <a:t>ServerChange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HTML Control Events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ServerClick</a:t>
            </a:r>
            <a:r>
              <a:rPr lang="en-US" dirty="0" smtClean="0"/>
              <a:t> is simply a click that is processed on the server side.</a:t>
            </a:r>
          </a:p>
          <a:p>
            <a:pPr>
              <a:buFontTx/>
              <a:buChar char="-"/>
            </a:pPr>
            <a:r>
              <a:rPr lang="en-US" dirty="0" smtClean="0"/>
              <a:t>It’s provided by most button controls, and it allows your code to take immediate action.</a:t>
            </a:r>
          </a:p>
          <a:p>
            <a:pPr>
              <a:buFontTx/>
              <a:buChar char="-"/>
            </a:pPr>
            <a:r>
              <a:rPr lang="en-US" dirty="0" smtClean="0"/>
              <a:t>This action might override the expected behavior.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ServerChange</a:t>
            </a:r>
            <a:r>
              <a:rPr lang="en-US" dirty="0" smtClean="0"/>
              <a:t> event responds when a change has been made to a text or selection control.</a:t>
            </a:r>
          </a:p>
          <a:p>
            <a:pPr>
              <a:buFontTx/>
              <a:buChar char="-"/>
            </a:pPr>
            <a:r>
              <a:rPr lang="en-US" dirty="0" smtClean="0"/>
              <a:t>This event is not as  useful as it appears because it doesn’t occur until the page is posted back.</a:t>
            </a:r>
          </a:p>
          <a:p>
            <a:pPr>
              <a:buFontTx/>
              <a:buChar char="-"/>
            </a:pPr>
            <a:r>
              <a:rPr lang="en-US" dirty="0" smtClean="0"/>
              <a:t>At this point, the </a:t>
            </a:r>
            <a:r>
              <a:rPr lang="en-US" dirty="0" err="1" smtClean="0"/>
              <a:t>ServerChange</a:t>
            </a:r>
            <a:r>
              <a:rPr lang="en-US" dirty="0" smtClean="0"/>
              <a:t> event occurs for all changed controls, followed by the appropriate </a:t>
            </a:r>
            <a:r>
              <a:rPr lang="en-US" dirty="0" err="1" smtClean="0"/>
              <a:t>ServerClick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 EVENT		CONTROLS THAT PROVIDE IT</a:t>
            </a:r>
          </a:p>
          <a:p>
            <a:pPr>
              <a:buNone/>
            </a:pPr>
            <a:r>
              <a:rPr lang="en-US" dirty="0" err="1" smtClean="0"/>
              <a:t>ServerClick</a:t>
            </a:r>
            <a:r>
              <a:rPr lang="en-US" dirty="0" smtClean="0"/>
              <a:t>		</a:t>
            </a:r>
            <a:r>
              <a:rPr lang="en-US" dirty="0" err="1" smtClean="0"/>
              <a:t>HtmlAnchor</a:t>
            </a:r>
            <a:r>
              <a:rPr lang="en-US" dirty="0" smtClean="0"/>
              <a:t>, </a:t>
            </a:r>
            <a:r>
              <a:rPr lang="en-US" dirty="0" err="1" smtClean="0"/>
              <a:t>HtmlButton</a:t>
            </a:r>
            <a:r>
              <a:rPr lang="en-US" dirty="0" smtClean="0"/>
              <a:t>, 				</a:t>
            </a:r>
            <a:r>
              <a:rPr lang="en-US" dirty="0" err="1" smtClean="0"/>
              <a:t>HtmlForm</a:t>
            </a:r>
            <a:r>
              <a:rPr lang="en-US" dirty="0" smtClean="0"/>
              <a:t>, </a:t>
            </a:r>
            <a:r>
              <a:rPr lang="en-US" dirty="0" err="1" smtClean="0"/>
              <a:t>HtmlInputButton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HtmlInputImage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ServerChange</a:t>
            </a:r>
            <a:r>
              <a:rPr lang="en-US" dirty="0" smtClean="0"/>
              <a:t>	</a:t>
            </a:r>
            <a:r>
              <a:rPr lang="en-US" dirty="0" err="1" smtClean="0"/>
              <a:t>HtmlInputText</a:t>
            </a:r>
            <a:r>
              <a:rPr lang="en-US" dirty="0" smtClean="0"/>
              <a:t>, 						</a:t>
            </a:r>
            <a:r>
              <a:rPr lang="en-US" dirty="0" err="1" smtClean="0"/>
              <a:t>HtmlInputCheckBox</a:t>
            </a:r>
            <a:r>
              <a:rPr lang="en-US" dirty="0" smtClean="0"/>
              <a:t>, 					</a:t>
            </a:r>
            <a:r>
              <a:rPr lang="en-US" dirty="0" err="1" smtClean="0"/>
              <a:t>HtmlInputRadioButton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HtmlInputHidden</a:t>
            </a:r>
            <a:r>
              <a:rPr lang="en-US" dirty="0" smtClean="0"/>
              <a:t>, </a:t>
            </a:r>
            <a:r>
              <a:rPr lang="en-US" dirty="0" err="1" smtClean="0"/>
              <a:t>HtmlSelect</a:t>
            </a:r>
            <a:r>
              <a:rPr lang="en-US" dirty="0" smtClean="0"/>
              <a:t>, 			</a:t>
            </a:r>
            <a:r>
              <a:rPr lang="en-US" dirty="0" err="1" smtClean="0"/>
              <a:t>HtmlTextArea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Use a higher-level model of server-side web controls.</a:t>
            </a:r>
          </a:p>
          <a:p>
            <a:pPr>
              <a:buFontTx/>
              <a:buChar char="-"/>
            </a:pPr>
            <a:r>
              <a:rPr lang="en-US" dirty="0" smtClean="0"/>
              <a:t>These controls are created and configured as objects, and automatically provide their own HTML output.</a:t>
            </a:r>
          </a:p>
          <a:p>
            <a:pPr>
              <a:buFontTx/>
              <a:buChar char="-"/>
            </a:pPr>
            <a:r>
              <a:rPr lang="en-US" dirty="0" smtClean="0"/>
              <a:t>ASP.NET allows web controls to behave like their </a:t>
            </a:r>
            <a:r>
              <a:rPr lang="en-US" dirty="0"/>
              <a:t>W</a:t>
            </a:r>
            <a:r>
              <a:rPr lang="en-US" dirty="0" smtClean="0"/>
              <a:t>indows counterparts</a:t>
            </a:r>
          </a:p>
          <a:p>
            <a:pPr>
              <a:buFontTx/>
              <a:buChar char="-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Advanced events with the </a:t>
            </a:r>
            <a:r>
              <a:rPr lang="en-US" dirty="0" err="1" smtClean="0"/>
              <a:t>HtmlInputImage</a:t>
            </a:r>
            <a:r>
              <a:rPr lang="en-US" dirty="0" smtClean="0"/>
              <a:t> Control</a:t>
            </a:r>
          </a:p>
          <a:p>
            <a:pPr>
              <a:buFontTx/>
              <a:buChar char="-"/>
            </a:pPr>
            <a:r>
              <a:rPr lang="en-US" dirty="0" smtClean="0"/>
              <a:t>There is only one HTML server control that sends additional information:</a:t>
            </a:r>
          </a:p>
          <a:p>
            <a:pPr lvl="1">
              <a:buFontTx/>
              <a:buChar char="-"/>
            </a:pPr>
            <a:r>
              <a:rPr lang="en-US" dirty="0" err="1" smtClean="0"/>
              <a:t>HtmlInputImage</a:t>
            </a:r>
            <a:r>
              <a:rPr lang="en-US" dirty="0" smtClean="0"/>
              <a:t> Control</a:t>
            </a:r>
            <a:endParaRPr lang="en-IN" dirty="0" smtClean="0"/>
          </a:p>
          <a:p>
            <a:pPr>
              <a:buFontTx/>
              <a:buChar char="-"/>
            </a:pPr>
            <a:r>
              <a:rPr lang="en-US" dirty="0" smtClean="0"/>
              <a:t>It sends a special </a:t>
            </a:r>
            <a:r>
              <a:rPr lang="en-US" dirty="0" err="1" smtClean="0"/>
              <a:t>ImageClickEventArgs</a:t>
            </a:r>
            <a:r>
              <a:rPr lang="en-US" dirty="0" smtClean="0"/>
              <a:t> object that provides X and Y properties representing the location where the image was clicked.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Privage</a:t>
            </a:r>
            <a:r>
              <a:rPr lang="en-US" dirty="0" smtClean="0"/>
              <a:t> Sub </a:t>
            </a:r>
            <a:r>
              <a:rPr lang="en-US" dirty="0" err="1" smtClean="0"/>
              <a:t>ImgButton_ServerClick</a:t>
            </a:r>
            <a:r>
              <a:rPr lang="en-US" dirty="0" smtClean="0"/>
              <a:t>(sender As Object, _ e As </a:t>
            </a:r>
            <a:r>
              <a:rPr lang="en-US" dirty="0" err="1" smtClean="0"/>
              <a:t>ImageClickEventArgs</a:t>
            </a:r>
            <a:r>
              <a:rPr lang="en-US" dirty="0" smtClean="0"/>
              <a:t>) Handles </a:t>
            </a:r>
            <a:r>
              <a:rPr lang="en-US" dirty="0" err="1" smtClean="0"/>
              <a:t>ImgButton.ServerClick</a:t>
            </a:r>
            <a:r>
              <a:rPr lang="en-US" smtClean="0"/>
              <a:t>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HtmlControl</a:t>
            </a:r>
            <a:r>
              <a:rPr lang="en-US" dirty="0" smtClean="0"/>
              <a:t> Base Class</a:t>
            </a:r>
          </a:p>
          <a:p>
            <a:pPr>
              <a:buFontTx/>
              <a:buChar char="-"/>
            </a:pPr>
            <a:r>
              <a:rPr lang="en-US" dirty="0" smtClean="0"/>
              <a:t>Every HTML control inherits from the base class </a:t>
            </a:r>
            <a:r>
              <a:rPr lang="en-US" dirty="0" err="1" smtClean="0"/>
              <a:t>HtmlControl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This relationship means that every HTML control will support a basic set of properties and features.</a:t>
            </a:r>
          </a:p>
          <a:p>
            <a:pPr>
              <a:buFontTx/>
              <a:buChar char="-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Property			Description</a:t>
            </a:r>
          </a:p>
          <a:p>
            <a:r>
              <a:rPr lang="en-US" dirty="0" smtClean="0"/>
              <a:t>Attributes	Provides a collection of all the 			tag attributes and their values.</a:t>
            </a:r>
          </a:p>
          <a:p>
            <a:r>
              <a:rPr lang="en-US" dirty="0" smtClean="0"/>
              <a:t>Controls		Provides a collection of all the 			controls contained inside the 			current control.</a:t>
            </a:r>
          </a:p>
          <a:p>
            <a:r>
              <a:rPr lang="en-US" dirty="0" smtClean="0"/>
              <a:t>Disabled		Set this is true to disable the 			control.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EnableViewState</a:t>
            </a:r>
            <a:r>
              <a:rPr lang="en-US" dirty="0" smtClean="0"/>
              <a:t>	Set this to false to disable 				the automatic state 					management for this 					control. </a:t>
            </a:r>
          </a:p>
          <a:p>
            <a:pPr>
              <a:buNone/>
            </a:pPr>
            <a:r>
              <a:rPr lang="en-US" dirty="0" smtClean="0"/>
              <a:t>Page			Provides a reference to 				the web page that 					contains this control as a 				</a:t>
            </a:r>
            <a:r>
              <a:rPr lang="en-US" dirty="0" err="1" smtClean="0"/>
              <a:t>System.Web.UI.Page</a:t>
            </a:r>
            <a:r>
              <a:rPr lang="en-US" dirty="0" smtClean="0"/>
              <a:t> object.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Parent		Provides a reference to the 				control that contains this 					control.</a:t>
            </a:r>
          </a:p>
          <a:p>
            <a:pPr>
              <a:buNone/>
            </a:pPr>
            <a:r>
              <a:rPr lang="en-US" dirty="0" smtClean="0"/>
              <a:t>Style		Provides a collection of CSS </a:t>
            </a:r>
          </a:p>
          <a:p>
            <a:pPr>
              <a:buNone/>
            </a:pPr>
            <a:r>
              <a:rPr lang="en-US" dirty="0" smtClean="0"/>
              <a:t>			style properties that can be 				used to format the control.</a:t>
            </a:r>
          </a:p>
          <a:p>
            <a:pPr>
              <a:buNone/>
            </a:pPr>
            <a:r>
              <a:rPr lang="en-US" dirty="0" err="1" smtClean="0"/>
              <a:t>TagName</a:t>
            </a:r>
            <a:r>
              <a:rPr lang="en-US" dirty="0" smtClean="0"/>
              <a:t>	Indicates the name of the 					underlying HTML element.</a:t>
            </a:r>
          </a:p>
          <a:p>
            <a:pPr>
              <a:buNone/>
            </a:pPr>
            <a:r>
              <a:rPr lang="en-US" dirty="0" smtClean="0"/>
              <a:t>Visible	When set to false, the control will 			be hidden and will not be rendered to 			the final HTML page that is sent to the 			client.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HtmlContainerControl</a:t>
            </a:r>
            <a:r>
              <a:rPr lang="en-US" dirty="0" smtClean="0"/>
              <a:t> Class</a:t>
            </a:r>
          </a:p>
          <a:p>
            <a:pPr>
              <a:buFontTx/>
              <a:buChar char="-"/>
            </a:pPr>
            <a:r>
              <a:rPr lang="en-US" dirty="0" smtClean="0"/>
              <a:t>Any HTML control that requires a closing tag also inherits from the </a:t>
            </a:r>
            <a:r>
              <a:rPr lang="en-US" dirty="0" err="1" smtClean="0"/>
              <a:t>HTMLcontainer</a:t>
            </a:r>
            <a:r>
              <a:rPr lang="en-US" dirty="0" smtClean="0"/>
              <a:t> </a:t>
            </a:r>
            <a:r>
              <a:rPr lang="en-US" dirty="0" err="1" smtClean="0"/>
              <a:t>contrl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For example, elements such as &lt;a&gt;, &lt;form&gt; and &lt;div&gt; always use a closing tag.</a:t>
            </a:r>
          </a:p>
          <a:p>
            <a:pPr>
              <a:buFontTx/>
              <a:buChar char="-"/>
            </a:pPr>
            <a:r>
              <a:rPr lang="en-US" dirty="0" smtClean="0"/>
              <a:t>While &lt;</a:t>
            </a:r>
            <a:r>
              <a:rPr lang="en-US" dirty="0" err="1" smtClean="0"/>
              <a:t>img</a:t>
            </a:r>
            <a:r>
              <a:rPr lang="en-US" dirty="0" smtClean="0"/>
              <a:t>&gt; and &lt;input&gt; can be used as single tags.</a:t>
            </a:r>
          </a:p>
          <a:p>
            <a:pPr>
              <a:buFontTx/>
              <a:buChar char="-"/>
            </a:pPr>
            <a:r>
              <a:rPr lang="en-US" dirty="0" smtClean="0"/>
              <a:t>Thus, the </a:t>
            </a:r>
            <a:r>
              <a:rPr lang="en-US" dirty="0" err="1" smtClean="0"/>
              <a:t>HtmlAnchor</a:t>
            </a:r>
            <a:r>
              <a:rPr lang="en-US" dirty="0" smtClean="0"/>
              <a:t>, </a:t>
            </a:r>
            <a:r>
              <a:rPr lang="en-US" dirty="0" err="1" smtClean="0"/>
              <a:t>HtmlForm</a:t>
            </a:r>
            <a:r>
              <a:rPr lang="en-US" dirty="0" smtClean="0"/>
              <a:t>, </a:t>
            </a:r>
            <a:r>
              <a:rPr lang="en-US" dirty="0" err="1" smtClean="0"/>
              <a:t>HtmlGeneric</a:t>
            </a:r>
            <a:r>
              <a:rPr lang="en-US" dirty="0" smtClean="0"/>
              <a:t> control classes inherit from </a:t>
            </a:r>
            <a:r>
              <a:rPr lang="en-US" dirty="0" err="1" smtClean="0"/>
              <a:t>HtmlContainerControl</a:t>
            </a:r>
            <a:r>
              <a:rPr lang="en-US" dirty="0" smtClean="0"/>
              <a:t>, while </a:t>
            </a:r>
            <a:r>
              <a:rPr lang="en-US" dirty="0" err="1" smtClean="0"/>
              <a:t>HtmlImage</a:t>
            </a:r>
            <a:r>
              <a:rPr lang="en-US" dirty="0" smtClean="0"/>
              <a:t> and </a:t>
            </a:r>
            <a:r>
              <a:rPr lang="en-US" dirty="0" err="1" smtClean="0"/>
              <a:t>HtmlInput</a:t>
            </a:r>
            <a:r>
              <a:rPr lang="en-US" dirty="0" smtClean="0"/>
              <a:t> do not.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Property			Description</a:t>
            </a:r>
          </a:p>
          <a:p>
            <a:pPr>
              <a:buNone/>
            </a:pPr>
            <a:r>
              <a:rPr lang="en-US" dirty="0" err="1" smtClean="0"/>
              <a:t>InnerHtml</a:t>
            </a:r>
            <a:r>
              <a:rPr lang="en-US" dirty="0" smtClean="0"/>
              <a:t>		The HTML content between the 			opening and closing tags of the 			control. Special characters that 			are set through this property 			will not be converted to the 			equivalent Html entities.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InnerText</a:t>
            </a:r>
            <a:r>
              <a:rPr lang="en-US" dirty="0" smtClean="0"/>
              <a:t>	The text content between the 			opening and closing tags of the 			control. Special characters 				will be automatically converted 			to Html entities.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simple page Applet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	This type of program, which combines user input and the program output on the same page, is used to provide popular tools on many sites.</a:t>
            </a:r>
          </a:p>
          <a:p>
            <a:pPr>
              <a:buFontTx/>
              <a:buChar char="-"/>
            </a:pPr>
            <a:r>
              <a:rPr lang="en-US" dirty="0" smtClean="0"/>
              <a:t>Examples:</a:t>
            </a:r>
          </a:p>
          <a:p>
            <a:pPr lvl="1">
              <a:buFontTx/>
              <a:buChar char="-"/>
            </a:pPr>
            <a:r>
              <a:rPr lang="en-US" dirty="0" smtClean="0"/>
              <a:t>Taxes, health or weight indices, stock tracking utilities, retirement savings plans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HtmlInputControl</a:t>
            </a:r>
            <a:r>
              <a:rPr lang="en-US" dirty="0" smtClean="0"/>
              <a:t> Class</a:t>
            </a:r>
          </a:p>
          <a:p>
            <a:pPr>
              <a:buNone/>
            </a:pPr>
            <a:r>
              <a:rPr lang="en-US" dirty="0" smtClean="0"/>
              <a:t>-	This control </a:t>
            </a:r>
            <a:r>
              <a:rPr lang="en-US" dirty="0" err="1" smtClean="0"/>
              <a:t>defitnes</a:t>
            </a:r>
            <a:r>
              <a:rPr lang="en-US" dirty="0" smtClean="0"/>
              <a:t> some properties that are common to all the HTML controls based on the &lt;input&gt; tag, including the &lt;input type=“text”&gt;, &lt;input type=“submit”&gt; and &lt;input type=“file”&gt;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			Description</a:t>
            </a:r>
          </a:p>
          <a:p>
            <a:pPr>
              <a:buNone/>
            </a:pPr>
            <a:r>
              <a:rPr lang="en-US" dirty="0" smtClean="0"/>
              <a:t>	Type	Provides the type of input 				control. For </a:t>
            </a:r>
            <a:r>
              <a:rPr lang="en-US" dirty="0" err="1" smtClean="0"/>
              <a:t>eg</a:t>
            </a:r>
            <a:r>
              <a:rPr lang="en-US" dirty="0" smtClean="0"/>
              <a:t>., a control based on 		&lt;input type=“file”&gt; would return 		“file” for the type property.</a:t>
            </a:r>
          </a:p>
          <a:p>
            <a:pPr>
              <a:buNone/>
            </a:pPr>
            <a:r>
              <a:rPr lang="en-US" dirty="0" smtClean="0"/>
              <a:t> 	Value	Returns the contents of the control 		as a string.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The Page Class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Every web page is a custom class that inherits from the </a:t>
            </a:r>
            <a:r>
              <a:rPr lang="en-US" dirty="0" err="1" smtClean="0"/>
              <a:t>System.Web.UI.PageControl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By inheriting from this class, your page class acquires a number of properties that your code can use.</a:t>
            </a:r>
          </a:p>
          <a:p>
            <a:pPr>
              <a:buFontTx/>
              <a:buChar char="-"/>
            </a:pPr>
            <a:r>
              <a:rPr lang="en-US" dirty="0" smtClean="0"/>
              <a:t>These include properties for enabling caching, validation, and tracing.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Property			Description</a:t>
            </a:r>
          </a:p>
          <a:p>
            <a:r>
              <a:rPr lang="en-US" dirty="0" smtClean="0"/>
              <a:t>Application 		These collections are used</a:t>
            </a:r>
          </a:p>
          <a:p>
            <a:pPr>
              <a:buNone/>
            </a:pPr>
            <a:r>
              <a:rPr lang="en-US" dirty="0" smtClean="0"/>
              <a:t>		and Session		to hold state information 					on the server</a:t>
            </a:r>
          </a:p>
          <a:p>
            <a:pPr>
              <a:buNone/>
            </a:pPr>
            <a:r>
              <a:rPr lang="en-US" dirty="0" smtClean="0"/>
              <a:t>	Cache			To store objects for reuse 				in other pages or for other 				clients.</a:t>
            </a:r>
          </a:p>
          <a:p>
            <a:pPr>
              <a:buNone/>
            </a:pPr>
            <a:r>
              <a:rPr lang="en-US" dirty="0" smtClean="0"/>
              <a:t>	Controls			Provides a collection of all 				the controls contained on 				the web page.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			Description</a:t>
            </a:r>
          </a:p>
          <a:p>
            <a:r>
              <a:rPr lang="en-US" dirty="0" err="1" smtClean="0"/>
              <a:t>EnableViewState</a:t>
            </a:r>
            <a:r>
              <a:rPr lang="en-US" dirty="0" smtClean="0"/>
              <a:t>	When set to false, 					ensuring that no controls 				will maintain state 					</a:t>
            </a:r>
            <a:r>
              <a:rPr lang="en-US" dirty="0" err="1" smtClean="0"/>
              <a:t>informations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List controls</a:t>
            </a:r>
          </a:p>
          <a:p>
            <a:pPr>
              <a:buFontTx/>
              <a:buChar char="-"/>
            </a:pPr>
            <a:r>
              <a:rPr lang="en-US" dirty="0" smtClean="0"/>
              <a:t>The simple list controls (</a:t>
            </a:r>
            <a:r>
              <a:rPr lang="en-US" dirty="0" err="1" smtClean="0"/>
              <a:t>ListBox</a:t>
            </a:r>
            <a:r>
              <a:rPr lang="en-US" dirty="0" smtClean="0"/>
              <a:t>, </a:t>
            </a:r>
            <a:r>
              <a:rPr lang="en-US" dirty="0" err="1" smtClean="0"/>
              <a:t>DropDrownList</a:t>
            </a:r>
            <a:r>
              <a:rPr lang="en-US" dirty="0" smtClean="0"/>
              <a:t>, </a:t>
            </a:r>
            <a:r>
              <a:rPr lang="en-US" dirty="0" err="1" smtClean="0"/>
              <a:t>CheckBox</a:t>
            </a:r>
            <a:r>
              <a:rPr lang="en-US" dirty="0" smtClean="0"/>
              <a:t> and </a:t>
            </a:r>
            <a:r>
              <a:rPr lang="en-US" dirty="0" err="1" smtClean="0"/>
              <a:t>RadioButton</a:t>
            </a:r>
            <a:r>
              <a:rPr lang="en-US" dirty="0" smtClean="0"/>
              <a:t>) are extremely easy to use.</a:t>
            </a:r>
          </a:p>
          <a:p>
            <a:pPr>
              <a:buFontTx/>
              <a:buChar char="-"/>
            </a:pPr>
            <a:r>
              <a:rPr lang="en-US" dirty="0" smtClean="0"/>
              <a:t>List controls provide an additional </a:t>
            </a:r>
            <a:r>
              <a:rPr lang="en-US" dirty="0" err="1" smtClean="0"/>
              <a:t>SelectedItem</a:t>
            </a:r>
            <a:r>
              <a:rPr lang="en-US" dirty="0" smtClean="0"/>
              <a:t> property, which allows your code to retrieve the </a:t>
            </a:r>
            <a:r>
              <a:rPr lang="en-US" dirty="0" err="1" smtClean="0"/>
              <a:t>ListItem</a:t>
            </a:r>
            <a:r>
              <a:rPr lang="en-US" dirty="0" smtClean="0"/>
              <a:t> object that represents the selected item.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ListItem</a:t>
            </a:r>
            <a:r>
              <a:rPr lang="en-US" dirty="0" smtClean="0"/>
              <a:t> object provides three important properties:</a:t>
            </a:r>
          </a:p>
          <a:p>
            <a:pPr lvl="2">
              <a:buFontTx/>
              <a:buChar char="-"/>
            </a:pPr>
            <a:r>
              <a:rPr lang="en-US" dirty="0" smtClean="0"/>
              <a:t>Text</a:t>
            </a:r>
          </a:p>
          <a:p>
            <a:pPr lvl="2">
              <a:buFontTx/>
              <a:buChar char="-"/>
            </a:pPr>
            <a:r>
              <a:rPr lang="en-US" dirty="0" smtClean="0"/>
              <a:t>Value</a:t>
            </a:r>
          </a:p>
          <a:p>
            <a:pPr lvl="2">
              <a:buFontTx/>
              <a:buChar char="-"/>
            </a:pPr>
            <a:r>
              <a:rPr lang="en-US" dirty="0" smtClean="0"/>
              <a:t>Selected</a:t>
            </a:r>
          </a:p>
          <a:p>
            <a:pPr lvl="2">
              <a:buNone/>
            </a:pPr>
            <a:r>
              <a:rPr lang="en-US" dirty="0" smtClean="0"/>
              <a:t>Code to retrieve the selected </a:t>
            </a:r>
            <a:r>
              <a:rPr lang="en-US" dirty="0" err="1" smtClean="0"/>
              <a:t>ListItem</a:t>
            </a:r>
            <a:r>
              <a:rPr lang="en-US" dirty="0" smtClean="0"/>
              <a:t> object from an </a:t>
            </a:r>
            <a:r>
              <a:rPr lang="en-US" dirty="0" err="1" smtClean="0"/>
              <a:t>HtmlSelect</a:t>
            </a:r>
            <a:r>
              <a:rPr lang="en-US" dirty="0" smtClean="0"/>
              <a:t> control </a:t>
            </a:r>
          </a:p>
          <a:p>
            <a:pPr lvl="2">
              <a:buNone/>
            </a:pPr>
            <a:r>
              <a:rPr lang="en-US" dirty="0" smtClean="0"/>
              <a:t>Dim Item As </a:t>
            </a:r>
            <a:r>
              <a:rPr lang="en-US" dirty="0" err="1" smtClean="0"/>
              <a:t>ListItem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Item = </a:t>
            </a:r>
            <a:r>
              <a:rPr lang="en-US" dirty="0" err="1" smtClean="0"/>
              <a:t>Currency.Items</a:t>
            </a:r>
            <a:r>
              <a:rPr lang="en-US" dirty="0" smtClean="0"/>
              <a:t>(</a:t>
            </a:r>
            <a:r>
              <a:rPr lang="en-US" dirty="0" err="1" smtClean="0"/>
              <a:t>Currency.SelectedIndex</a:t>
            </a:r>
            <a:r>
              <a:rPr lang="en-US" dirty="0" smtClean="0"/>
              <a:t>)</a:t>
            </a:r>
          </a:p>
          <a:p>
            <a:pPr lvl="2">
              <a:buNone/>
            </a:pPr>
            <a:endParaRPr lang="en-I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With the web control, this can be simplified with a clearer syntax:</a:t>
            </a:r>
          </a:p>
          <a:p>
            <a:pPr lvl="2">
              <a:buNone/>
            </a:pPr>
            <a:r>
              <a:rPr lang="en-US" dirty="0" smtClean="0"/>
              <a:t>Dim Item As </a:t>
            </a:r>
            <a:r>
              <a:rPr lang="en-US" dirty="0" err="1" smtClean="0"/>
              <a:t>ListItem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Item = </a:t>
            </a:r>
            <a:r>
              <a:rPr lang="en-US" dirty="0" err="1" smtClean="0"/>
              <a:t>Currency.SelectedItem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Multiple-Select List controls</a:t>
            </a:r>
          </a:p>
          <a:p>
            <a:pPr>
              <a:buFontTx/>
              <a:buChar char="-"/>
            </a:pPr>
            <a:r>
              <a:rPr lang="en-US" dirty="0" smtClean="0"/>
              <a:t>Some list controls can allow multiple selections.</a:t>
            </a:r>
          </a:p>
          <a:p>
            <a:pPr>
              <a:buFontTx/>
              <a:buChar char="-"/>
            </a:pPr>
            <a:r>
              <a:rPr lang="en-US" dirty="0" smtClean="0"/>
              <a:t>This is not possible for </a:t>
            </a:r>
            <a:r>
              <a:rPr lang="en-US" dirty="0" err="1" smtClean="0"/>
              <a:t>DropDownList</a:t>
            </a:r>
            <a:r>
              <a:rPr lang="en-US" dirty="0" smtClean="0"/>
              <a:t> or </a:t>
            </a:r>
            <a:r>
              <a:rPr lang="en-US" dirty="0" err="1" smtClean="0"/>
              <a:t>RadioButtonList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Table Controls</a:t>
            </a:r>
          </a:p>
          <a:p>
            <a:pPr>
              <a:buFontTx/>
              <a:buChar char="-"/>
            </a:pPr>
            <a:r>
              <a:rPr lang="en-US" dirty="0" smtClean="0"/>
              <a:t>Essentially the Table object contains a hierarchy of objects.</a:t>
            </a:r>
          </a:p>
          <a:p>
            <a:pPr>
              <a:buFontTx/>
              <a:buChar char="-"/>
            </a:pPr>
            <a:r>
              <a:rPr lang="en-US" dirty="0" smtClean="0"/>
              <a:t>Each Table object contains one or more </a:t>
            </a:r>
            <a:r>
              <a:rPr lang="en-US" dirty="0" err="1" smtClean="0"/>
              <a:t>TableRow</a:t>
            </a:r>
            <a:r>
              <a:rPr lang="en-US" dirty="0" smtClean="0"/>
              <a:t> objects.</a:t>
            </a:r>
          </a:p>
          <a:p>
            <a:pPr>
              <a:buFontTx/>
              <a:buChar char="-"/>
            </a:pPr>
            <a:r>
              <a:rPr lang="en-US" dirty="0" smtClean="0"/>
              <a:t>Each </a:t>
            </a:r>
            <a:r>
              <a:rPr lang="en-US" dirty="0" err="1" smtClean="0"/>
              <a:t>TableRow</a:t>
            </a:r>
            <a:r>
              <a:rPr lang="en-US" dirty="0" smtClean="0"/>
              <a:t> object contains one or more </a:t>
            </a:r>
            <a:r>
              <a:rPr lang="en-US" dirty="0" err="1" smtClean="0"/>
              <a:t>TableCell</a:t>
            </a:r>
            <a:r>
              <a:rPr lang="en-US" dirty="0" smtClean="0"/>
              <a:t> object, and each </a:t>
            </a:r>
            <a:r>
              <a:rPr lang="en-US" dirty="0" err="1" smtClean="0"/>
              <a:t>TableCell</a:t>
            </a:r>
            <a:r>
              <a:rPr lang="en-US" dirty="0" smtClean="0"/>
              <a:t> object contains other ASP.NET controls that display information.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To create a table dynamically, first create and configure the necessary ASP.NET objects.</a:t>
            </a:r>
          </a:p>
          <a:p>
            <a:pPr>
              <a:buFontTx/>
              <a:buChar char="-"/>
            </a:pPr>
            <a:r>
              <a:rPr lang="en-US" dirty="0" smtClean="0"/>
              <a:t>The ASP.NET converts these objects to their final HTML representation before the page is sent to the client.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AutoPostBack</a:t>
            </a:r>
            <a:r>
              <a:rPr lang="en-US" dirty="0" smtClean="0"/>
              <a:t> and Web Control 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The main limitations of HTML server controls is their limited set of useful events – exactly two.</a:t>
            </a:r>
          </a:p>
          <a:p>
            <a:pPr>
              <a:buFontTx/>
              <a:buChar char="-"/>
            </a:pPr>
            <a:r>
              <a:rPr lang="en-US" dirty="0" smtClean="0"/>
              <a:t>HTML controls that trigger a </a:t>
            </a:r>
            <a:r>
              <a:rPr lang="en-US" dirty="0" err="1" smtClean="0"/>
              <a:t>postback</a:t>
            </a:r>
            <a:r>
              <a:rPr lang="en-US" dirty="0" smtClean="0"/>
              <a:t>, such as buttons, raise a </a:t>
            </a:r>
            <a:r>
              <a:rPr lang="en-US" dirty="0" err="1" smtClean="0"/>
              <a:t>ServerClick</a:t>
            </a:r>
            <a:r>
              <a:rPr lang="en-US" dirty="0" smtClean="0"/>
              <a:t> event.</a:t>
            </a:r>
          </a:p>
          <a:p>
            <a:pPr>
              <a:buFontTx/>
              <a:buChar char="-"/>
            </a:pPr>
            <a:r>
              <a:rPr lang="en-US" dirty="0" smtClean="0"/>
              <a:t>Input controls provide a </a:t>
            </a:r>
            <a:r>
              <a:rPr lang="en-US" dirty="0" err="1" smtClean="0"/>
              <a:t>ServerChange</a:t>
            </a:r>
            <a:r>
              <a:rPr lang="en-US" dirty="0" smtClean="0"/>
              <a:t> event that won’t be detected until the page is posted back.</a:t>
            </a:r>
          </a:p>
          <a:p>
            <a:pPr>
              <a:buFontTx/>
              <a:buChar char="-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Server controls are really an ingenious illusion.</a:t>
            </a:r>
          </a:p>
          <a:p>
            <a:pPr>
              <a:buFontTx/>
              <a:buChar char="-"/>
            </a:pPr>
            <a:r>
              <a:rPr lang="en-US" dirty="0" smtClean="0"/>
              <a:t>The code in an ASP.NET is processed on the server, then sent to the user as ordinary HTML.</a:t>
            </a:r>
          </a:p>
          <a:p>
            <a:pPr>
              <a:buFontTx/>
              <a:buChar char="-"/>
            </a:pPr>
            <a:r>
              <a:rPr lang="en-US" dirty="0" smtClean="0"/>
              <a:t>Automatic </a:t>
            </a:r>
            <a:r>
              <a:rPr lang="en-US" dirty="0" err="1" smtClean="0"/>
              <a:t>postback</a:t>
            </a:r>
            <a:r>
              <a:rPr lang="en-US" dirty="0" smtClean="0"/>
              <a:t> </a:t>
            </a:r>
            <a:r>
              <a:rPr lang="en-US" dirty="0" err="1" smtClean="0"/>
              <a:t>sutmits</a:t>
            </a:r>
            <a:r>
              <a:rPr lang="en-US" dirty="0" smtClean="0"/>
              <a:t> a page back to the server when it detects a specific user action.</a:t>
            </a:r>
          </a:p>
          <a:p>
            <a:pPr>
              <a:buFontTx/>
              <a:buChar char="-"/>
            </a:pPr>
            <a:r>
              <a:rPr lang="en-US" dirty="0" smtClean="0"/>
              <a:t>This gives your code the chance to run again and create a new, updated page.</a:t>
            </a:r>
          </a:p>
          <a:p>
            <a:pPr>
              <a:buFontTx/>
              <a:buChar char="-"/>
            </a:pPr>
            <a:r>
              <a:rPr lang="en-US" dirty="0" smtClean="0"/>
              <a:t>Controls that support automatic 	</a:t>
            </a:r>
            <a:r>
              <a:rPr lang="en-US" dirty="0" err="1" smtClean="0"/>
              <a:t>postbacks</a:t>
            </a:r>
            <a:r>
              <a:rPr lang="en-US" dirty="0" smtClean="0"/>
              <a:t> include almost all input controls.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 smtClean="0"/>
              <a:t>1. </a:t>
            </a:r>
            <a:r>
              <a:rPr lang="en-IN" dirty="0"/>
              <a:t>Matthew MacDonald , </a:t>
            </a:r>
            <a:r>
              <a:rPr lang="en-IN" dirty="0" err="1"/>
              <a:t>ASP.Net</a:t>
            </a:r>
            <a:r>
              <a:rPr lang="en-IN" dirty="0"/>
              <a:t>: The Complete Reference, McGraw Hill Edition (India) Edition, 2002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213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-	</a:t>
            </a:r>
            <a:endParaRPr lang="en-IN"/>
          </a:p>
        </p:txBody>
      </p:sp>
      <p:pic>
        <p:nvPicPr>
          <p:cNvPr id="1028" name="Picture 4" descr="Thank You Slide 24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55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NEW\AppData\Local\Temp\1628589228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14290"/>
            <a:ext cx="9001187" cy="664371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problem with </a:t>
            </a:r>
            <a:r>
              <a:rPr lang="en-US" dirty="0" err="1" smtClean="0"/>
              <a:t>Response.Write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	Writing the result to the end of the page with the </a:t>
            </a:r>
            <a:r>
              <a:rPr lang="en-US" dirty="0" err="1" smtClean="0"/>
              <a:t>Response.Write</a:t>
            </a:r>
            <a:r>
              <a:rPr lang="en-US" dirty="0" smtClean="0"/>
              <a:t> command</a:t>
            </a:r>
          </a:p>
          <a:p>
            <a:pPr>
              <a:buFontTx/>
              <a:buChar char="-"/>
            </a:pPr>
            <a:r>
              <a:rPr lang="en-US" dirty="0" smtClean="0"/>
              <a:t>This approach well for a simple page</a:t>
            </a:r>
          </a:p>
          <a:p>
            <a:pPr>
              <a:buFontTx/>
              <a:buChar char="-"/>
            </a:pPr>
            <a:r>
              <a:rPr lang="en-US" dirty="0" smtClean="0"/>
              <a:t>But it encounters the number of difficulties as the program becomes more sophisticated.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- Lack of flexibility</a:t>
            </a:r>
          </a:p>
          <a:p>
            <a:pPr>
              <a:buNone/>
            </a:pPr>
            <a:r>
              <a:rPr lang="en-US" dirty="0" smtClean="0"/>
              <a:t>		Very difficult to change the output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Confusing content and formatting</a:t>
            </a:r>
          </a:p>
          <a:p>
            <a:pPr>
              <a:buNone/>
            </a:pPr>
            <a:r>
              <a:rPr lang="en-US" dirty="0" smtClean="0"/>
              <a:t>		Depending on the complexity of user 	interface, </a:t>
            </a:r>
            <a:r>
              <a:rPr lang="en-US" dirty="0" err="1" smtClean="0"/>
              <a:t>Response.Write</a:t>
            </a:r>
            <a:r>
              <a:rPr lang="en-US" dirty="0" smtClean="0"/>
              <a:t> may need to add 	new HTML tags and style attributes.</a:t>
            </a:r>
          </a:p>
          <a:p>
            <a:pPr>
              <a:buNone/>
            </a:pPr>
            <a:r>
              <a:rPr lang="en-US" dirty="0" smtClean="0"/>
              <a:t>	- Complexity</a:t>
            </a:r>
          </a:p>
          <a:p>
            <a:pPr>
              <a:buNone/>
            </a:pPr>
            <a:r>
              <a:rPr lang="en-US" dirty="0" smtClean="0"/>
              <a:t>		Code becomes disorganized, when add 	different type of functionality.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Server Controls</a:t>
            </a:r>
          </a:p>
          <a:p>
            <a:pPr>
              <a:buNone/>
            </a:pPr>
            <a:r>
              <a:rPr lang="en-US" dirty="0" smtClean="0"/>
              <a:t>	- In ASP.NET, </a:t>
            </a:r>
            <a:r>
              <a:rPr lang="en-US" dirty="0" err="1" smtClean="0"/>
              <a:t>Response.Write</a:t>
            </a:r>
            <a:r>
              <a:rPr lang="en-US" dirty="0" smtClean="0"/>
              <a:t> is used to create a dynamic web page.</a:t>
            </a:r>
          </a:p>
          <a:p>
            <a:pPr>
              <a:buNone/>
            </a:pPr>
            <a:r>
              <a:rPr lang="en-US" dirty="0" smtClean="0"/>
              <a:t>	- ASP.NET allows static HTML tags into objects.</a:t>
            </a:r>
          </a:p>
          <a:p>
            <a:pPr>
              <a:buNone/>
            </a:pPr>
            <a:r>
              <a:rPr lang="en-US" dirty="0" smtClean="0"/>
              <a:t>	- ASP.NET provides two sets of server controls</a:t>
            </a:r>
          </a:p>
          <a:p>
            <a:pPr>
              <a:buNone/>
            </a:pPr>
            <a:r>
              <a:rPr lang="en-US" dirty="0" smtClean="0"/>
              <a:t>		1. HTML server controls</a:t>
            </a:r>
          </a:p>
          <a:p>
            <a:pPr>
              <a:buNone/>
            </a:pPr>
            <a:r>
              <a:rPr lang="en-US" dirty="0" smtClean="0"/>
              <a:t>			- server based equivalents for 				standard HTML elements.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00D-85A5-41A7-B073-9475EE6D7F82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996</Words>
  <Application>Microsoft Office PowerPoint</Application>
  <PresentationFormat>On-screen Show (4:3)</PresentationFormat>
  <Paragraphs>260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Algerian</vt:lpstr>
      <vt:lpstr>Arial</vt:lpstr>
      <vt:lpstr>Calibri</vt:lpstr>
      <vt:lpstr>Office Theme</vt:lpstr>
      <vt:lpstr>PowerPoint Presentation</vt:lpstr>
      <vt:lpstr>WEB PROGRAMMING </vt:lpstr>
      <vt:lpstr>INTRODUCTION</vt:lpstr>
      <vt:lpstr>A simple page Applet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Improving the Currency Converter</vt:lpstr>
      <vt:lpstr>PowerPoint Presentation</vt:lpstr>
      <vt:lpstr>PowerPoint Presentation</vt:lpstr>
      <vt:lpstr>PowerPoint Presentation</vt:lpstr>
      <vt:lpstr>2.3 A deeper look at HTML control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 The Page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AutoPostBack and Web Control Events</vt:lpstr>
      <vt:lpstr>PowerPoint Presentation</vt:lpstr>
      <vt:lpstr>Reference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M.Sc-WEB PROGRAMMING UNIT II</dc:title>
  <dc:creator>NEW</dc:creator>
  <cp:lastModifiedBy>staff</cp:lastModifiedBy>
  <cp:revision>80</cp:revision>
  <dcterms:created xsi:type="dcterms:W3CDTF">2021-08-10T09:10:44Z</dcterms:created>
  <dcterms:modified xsi:type="dcterms:W3CDTF">2022-09-07T06:39:23Z</dcterms:modified>
</cp:coreProperties>
</file>